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58"/>
  </p:notesMasterIdLst>
  <p:handoutMasterIdLst>
    <p:handoutMasterId r:id="rId59"/>
  </p:handoutMasterIdLst>
  <p:sldIdLst>
    <p:sldId id="272" r:id="rId2"/>
    <p:sldId id="282" r:id="rId3"/>
    <p:sldId id="329" r:id="rId4"/>
    <p:sldId id="281" r:id="rId5"/>
    <p:sldId id="283" r:id="rId6"/>
    <p:sldId id="333" r:id="rId7"/>
    <p:sldId id="280" r:id="rId8"/>
    <p:sldId id="279" r:id="rId9"/>
    <p:sldId id="284" r:id="rId10"/>
    <p:sldId id="285" r:id="rId11"/>
    <p:sldId id="286" r:id="rId12"/>
    <p:sldId id="287" r:id="rId13"/>
    <p:sldId id="292" r:id="rId14"/>
    <p:sldId id="293" r:id="rId15"/>
    <p:sldId id="294" r:id="rId16"/>
    <p:sldId id="288" r:id="rId17"/>
    <p:sldId id="289" r:id="rId18"/>
    <p:sldId id="290" r:id="rId19"/>
    <p:sldId id="291" r:id="rId20"/>
    <p:sldId id="299" r:id="rId21"/>
    <p:sldId id="300" r:id="rId22"/>
    <p:sldId id="295" r:id="rId23"/>
    <p:sldId id="296" r:id="rId24"/>
    <p:sldId id="297" r:id="rId25"/>
    <p:sldId id="301" r:id="rId26"/>
    <p:sldId id="303" r:id="rId27"/>
    <p:sldId id="330" r:id="rId28"/>
    <p:sldId id="331" r:id="rId29"/>
    <p:sldId id="304" r:id="rId30"/>
    <p:sldId id="305" r:id="rId31"/>
    <p:sldId id="302" r:id="rId32"/>
    <p:sldId id="298" r:id="rId33"/>
    <p:sldId id="306" r:id="rId34"/>
    <p:sldId id="313" r:id="rId35"/>
    <p:sldId id="314" r:id="rId36"/>
    <p:sldId id="307" r:id="rId37"/>
    <p:sldId id="308" r:id="rId38"/>
    <p:sldId id="309" r:id="rId39"/>
    <p:sldId id="310" r:id="rId40"/>
    <p:sldId id="315" r:id="rId41"/>
    <p:sldId id="316" r:id="rId42"/>
    <p:sldId id="311" r:id="rId43"/>
    <p:sldId id="317" r:id="rId44"/>
    <p:sldId id="319" r:id="rId45"/>
    <p:sldId id="320" r:id="rId46"/>
    <p:sldId id="318" r:id="rId47"/>
    <p:sldId id="322" r:id="rId48"/>
    <p:sldId id="323" r:id="rId49"/>
    <p:sldId id="324" r:id="rId50"/>
    <p:sldId id="321" r:id="rId51"/>
    <p:sldId id="312" r:id="rId52"/>
    <p:sldId id="325" r:id="rId53"/>
    <p:sldId id="327" r:id="rId54"/>
    <p:sldId id="328" r:id="rId55"/>
    <p:sldId id="326" r:id="rId56"/>
    <p:sldId id="332" r:id="rId5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p:scale>
          <a:sx n="100" d="100"/>
          <a:sy n="100" d="100"/>
        </p:scale>
        <p:origin x="324"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2022/12/10</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2022/12/9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5.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1DC6425-E184-C35C-FF26-F7741926E925}"/>
              </a:ext>
            </a:extLst>
          </p:cNvPr>
          <p:cNvPicPr>
            <a:picLocks noChangeAspect="1"/>
          </p:cNvPicPr>
          <p:nvPr/>
        </p:nvPicPr>
        <p:blipFill>
          <a:blip r:embed="rId2"/>
          <a:stretch>
            <a:fillRect/>
          </a:stretch>
        </p:blipFill>
        <p:spPr>
          <a:xfrm>
            <a:off x="0" y="1101752"/>
            <a:ext cx="9144000" cy="4654496"/>
          </a:xfrm>
          <a:prstGeom prst="rect">
            <a:avLst/>
          </a:prstGeom>
        </p:spPr>
      </p:pic>
      <p:sp>
        <p:nvSpPr>
          <p:cNvPr id="2" name="矩形: 圓角 1">
            <a:extLst>
              <a:ext uri="{FF2B5EF4-FFF2-40B4-BE49-F238E27FC236}">
                <a16:creationId xmlns:a16="http://schemas.microsoft.com/office/drawing/2014/main" id="{F2EBE7F3-A0A7-83F4-1048-5EB1E9BFE923}"/>
              </a:ext>
            </a:extLst>
          </p:cNvPr>
          <p:cNvSpPr/>
          <p:nvPr/>
        </p:nvSpPr>
        <p:spPr>
          <a:xfrm>
            <a:off x="2051720" y="2546407"/>
            <a:ext cx="1425758"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VTextField</a:t>
            </a:r>
            <a:endParaRPr lang="zh-TW" altLang="en-US" dirty="0">
              <a:solidFill>
                <a:schemeClr val="bg1"/>
              </a:solidFill>
            </a:endParaRPr>
          </a:p>
        </p:txBody>
      </p:sp>
      <p:sp>
        <p:nvSpPr>
          <p:cNvPr id="8" name="矩形: 圓角 7">
            <a:extLst>
              <a:ext uri="{FF2B5EF4-FFF2-40B4-BE49-F238E27FC236}">
                <a16:creationId xmlns:a16="http://schemas.microsoft.com/office/drawing/2014/main" id="{6F0028E8-8144-187C-74CC-75CEC5AC3736}"/>
              </a:ext>
            </a:extLst>
          </p:cNvPr>
          <p:cNvSpPr/>
          <p:nvPr/>
        </p:nvSpPr>
        <p:spPr>
          <a:xfrm>
            <a:off x="3635894" y="2546407"/>
            <a:ext cx="1568334"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VSelect</a:t>
            </a:r>
            <a:endParaRPr lang="zh-TW" altLang="en-US" dirty="0">
              <a:solidFill>
                <a:schemeClr val="bg1"/>
              </a:solidFill>
            </a:endParaRPr>
          </a:p>
        </p:txBody>
      </p:sp>
    </p:spTree>
    <p:extLst>
      <p:ext uri="{BB962C8B-B14F-4D97-AF65-F5344CB8AC3E}">
        <p14:creationId xmlns:p14="http://schemas.microsoft.com/office/powerpoint/2010/main" val="3873326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矩形: 圓角 1">
            <a:extLst>
              <a:ext uri="{FF2B5EF4-FFF2-40B4-BE49-F238E27FC236}">
                <a16:creationId xmlns:a16="http://schemas.microsoft.com/office/drawing/2014/main" id="{E3BB9B94-FD8D-71C5-B053-1B0E558E2639}"/>
              </a:ext>
            </a:extLst>
          </p:cNvPr>
          <p:cNvSpPr/>
          <p:nvPr/>
        </p:nvSpPr>
        <p:spPr>
          <a:xfrm>
            <a:off x="3203848" y="1628800"/>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21568906-E12A-CB6A-8F09-A38C87DF2101}"/>
              </a:ext>
            </a:extLst>
          </p:cNvPr>
          <p:cNvSpPr/>
          <p:nvPr/>
        </p:nvSpPr>
        <p:spPr>
          <a:xfrm>
            <a:off x="1835696" y="3408065"/>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FC24B772-8E68-DAC5-1DB7-F3FE55A9CA97}"/>
              </a:ext>
            </a:extLst>
          </p:cNvPr>
          <p:cNvSpPr/>
          <p:nvPr/>
        </p:nvSpPr>
        <p:spPr>
          <a:xfrm>
            <a:off x="4427984" y="3501008"/>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0514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986296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847672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76133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2160240"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a:t>
            </a:r>
            <a:endParaRPr lang="zh-TW" altLang="en-US" sz="2400"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693319"/>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F40A93-C449-7861-271F-CAF16A32AE0A}"/>
              </a:ext>
            </a:extLst>
          </p:cNvPr>
          <p:cNvSpPr txBox="1"/>
          <p:nvPr/>
        </p:nvSpPr>
        <p:spPr>
          <a:xfrm>
            <a:off x="395536" y="1700808"/>
            <a:ext cx="7776864" cy="4801314"/>
          </a:xfrm>
          <a:prstGeom prst="rect">
            <a:avLst/>
          </a:prstGeom>
          <a:noFill/>
        </p:spPr>
        <p:txBody>
          <a:bodyPr wrap="square">
            <a:spAutoFit/>
          </a:bodyPr>
          <a:lstStyle/>
          <a:p>
            <a:r>
              <a:rPr lang="en-US" altLang="zh-TW" dirty="0"/>
              <a:t>python -m pip install pip==22.2.1</a:t>
            </a:r>
          </a:p>
          <a:p>
            <a:endParaRPr lang="en-US" altLang="zh-TW" dirty="0"/>
          </a:p>
          <a:p>
            <a:r>
              <a:rPr lang="en-US" altLang="zh-TW" dirty="0"/>
              <a:t>Pip </a:t>
            </a:r>
            <a:r>
              <a:rPr lang="en-US" altLang="zh-TW" dirty="0" err="1"/>
              <a:t>unstall</a:t>
            </a:r>
            <a:r>
              <a:rPr lang="en-US" altLang="zh-TW" dirty="0"/>
              <a:t> </a:t>
            </a:r>
            <a:r>
              <a:rPr lang="en-US" altLang="zh-TW" dirty="0" err="1"/>
              <a:t>pytz</a:t>
            </a:r>
            <a:r>
              <a:rPr lang="en-US" altLang="zh-TW" dirty="0"/>
              <a:t>-deprecation-shim  (0.1.0.post0)</a:t>
            </a:r>
          </a:p>
          <a:p>
            <a:r>
              <a:rPr lang="en-US" altLang="zh-TW" dirty="0"/>
              <a:t>Pip </a:t>
            </a:r>
            <a:r>
              <a:rPr lang="en-US" altLang="zh-TW" dirty="0" err="1"/>
              <a:t>unstall</a:t>
            </a:r>
            <a:r>
              <a:rPr lang="en-US" altLang="zh-TW" dirty="0"/>
              <a:t> </a:t>
            </a:r>
            <a:r>
              <a:rPr lang="en-US" altLang="zh-TW" dirty="0" err="1"/>
              <a:t>tzlocal</a:t>
            </a:r>
            <a:r>
              <a:rPr lang="en-US" altLang="zh-TW" dirty="0"/>
              <a:t> (4.2)</a:t>
            </a:r>
          </a:p>
          <a:p>
            <a:endParaRPr lang="en-US" altLang="zh-TW" dirty="0"/>
          </a:p>
          <a:p>
            <a:r>
              <a:rPr lang="en-US" altLang="zh-TW" dirty="0"/>
              <a:t>//===</a:t>
            </a:r>
          </a:p>
          <a:p>
            <a:endParaRPr lang="en-US" altLang="zh-TW" dirty="0"/>
          </a:p>
          <a:p>
            <a:r>
              <a:rPr lang="en-US" altLang="zh-TW" b="0" i="0" dirty="0">
                <a:solidFill>
                  <a:srgbClr val="232629"/>
                </a:solidFill>
                <a:effectLst/>
                <a:latin typeface="-apple-system"/>
              </a:rPr>
              <a:t>File &gt; Preferences &gt; Settings and look at the "User settings"-tab. Look if "</a:t>
            </a:r>
            <a:r>
              <a:rPr lang="en-US" altLang="zh-TW" b="0" i="0" dirty="0" err="1">
                <a:solidFill>
                  <a:srgbClr val="232629"/>
                </a:solidFill>
                <a:effectLst/>
                <a:latin typeface="-apple-system"/>
              </a:rPr>
              <a:t>editor.formatOnSave</a:t>
            </a:r>
            <a:r>
              <a:rPr lang="en-US" altLang="zh-TW" b="0" i="0" dirty="0">
                <a:solidFill>
                  <a:srgbClr val="232629"/>
                </a:solidFill>
                <a:effectLst/>
                <a:latin typeface="-apple-system"/>
              </a:rPr>
              <a:t>" is set to </a:t>
            </a:r>
            <a:r>
              <a:rPr lang="en-US" altLang="zh-TW" b="0" i="0" dirty="0">
                <a:solidFill>
                  <a:srgbClr val="FF0000"/>
                </a:solidFill>
                <a:effectLst/>
                <a:latin typeface="-apple-system"/>
              </a:rPr>
              <a:t>'true</a:t>
            </a:r>
            <a:r>
              <a:rPr lang="en-US" altLang="zh-TW" b="0" i="0" dirty="0">
                <a:solidFill>
                  <a:srgbClr val="232629"/>
                </a:solidFill>
                <a:effectLst/>
                <a:latin typeface="-apple-system"/>
              </a:rPr>
              <a:t>’</a:t>
            </a:r>
          </a:p>
          <a:p>
            <a:endParaRPr lang="en-US" altLang="zh-TW" dirty="0">
              <a:solidFill>
                <a:srgbClr val="232629"/>
              </a:solidFill>
              <a:latin typeface="-apple-system"/>
            </a:endParaRPr>
          </a:p>
          <a:p>
            <a:r>
              <a:rPr lang="en-US" altLang="zh-TW" b="0" i="0" dirty="0" err="1">
                <a:solidFill>
                  <a:srgbClr val="232629"/>
                </a:solidFill>
                <a:effectLst/>
                <a:latin typeface="-apple-system"/>
              </a:rPr>
              <a:t>files.autoSave</a:t>
            </a:r>
            <a:r>
              <a:rPr lang="en-US" altLang="zh-TW" b="0" i="0" dirty="0">
                <a:solidFill>
                  <a:srgbClr val="232629"/>
                </a:solidFill>
                <a:effectLst/>
                <a:latin typeface="-apple-system"/>
              </a:rPr>
              <a:t>: Can have the values:</a:t>
            </a:r>
          </a:p>
          <a:p>
            <a:r>
              <a:rPr lang="en-US" altLang="zh-TW" b="0" i="0" dirty="0">
                <a:solidFill>
                  <a:srgbClr val="232629"/>
                </a:solidFill>
                <a:effectLst/>
                <a:latin typeface="-apple-system"/>
              </a:rPr>
              <a:t>off - to disable auto save.</a:t>
            </a:r>
          </a:p>
          <a:p>
            <a:r>
              <a:rPr lang="en-US" altLang="zh-TW" b="0" i="0" dirty="0" err="1">
                <a:solidFill>
                  <a:srgbClr val="232629"/>
                </a:solidFill>
                <a:effectLst/>
                <a:latin typeface="-apple-system"/>
              </a:rPr>
              <a:t>afterDelay</a:t>
            </a:r>
            <a:r>
              <a:rPr lang="en-US" altLang="zh-TW" b="0" i="0" dirty="0">
                <a:solidFill>
                  <a:srgbClr val="232629"/>
                </a:solidFill>
                <a:effectLst/>
                <a:latin typeface="-apple-system"/>
              </a:rPr>
              <a:t> - to save files after a configured delay (default 1000 </a:t>
            </a:r>
            <a:r>
              <a:rPr lang="en-US" altLang="zh-TW" b="0" i="0" dirty="0" err="1">
                <a:solidFill>
                  <a:srgbClr val="232629"/>
                </a:solidFill>
                <a:effectLst/>
                <a:latin typeface="-apple-system"/>
              </a:rPr>
              <a:t>ms</a:t>
            </a:r>
            <a:r>
              <a:rPr lang="en-US" altLang="zh-TW" b="0" i="0" dirty="0">
                <a:solidFill>
                  <a:srgbClr val="232629"/>
                </a:solidFill>
                <a:effectLst/>
                <a:latin typeface="-apple-system"/>
              </a:rPr>
              <a:t>).</a:t>
            </a:r>
          </a:p>
          <a:p>
            <a:r>
              <a:rPr lang="en-US" altLang="zh-TW" b="0" i="0" dirty="0" err="1">
                <a:solidFill>
                  <a:srgbClr val="FF0000"/>
                </a:solidFill>
                <a:effectLst/>
                <a:latin typeface="-apple-system"/>
              </a:rPr>
              <a:t>onFocusChange</a:t>
            </a:r>
            <a:r>
              <a:rPr lang="en-US" altLang="zh-TW" b="0" i="0" dirty="0">
                <a:solidFill>
                  <a:srgbClr val="232629"/>
                </a:solidFill>
                <a:effectLst/>
                <a:latin typeface="-apple-system"/>
              </a:rPr>
              <a:t> -</a:t>
            </a:r>
          </a:p>
          <a:p>
            <a:endParaRPr lang="en-US" altLang="zh-TW" dirty="0">
              <a:solidFill>
                <a:srgbClr val="232629"/>
              </a:solidFill>
              <a:latin typeface="-apple-system"/>
            </a:endParaRPr>
          </a:p>
          <a:p>
            <a:r>
              <a:rPr lang="en-US" altLang="zh-TW" dirty="0"/>
              <a:t>//===</a:t>
            </a:r>
          </a:p>
          <a:p>
            <a:endParaRPr lang="zh-TW" altLang="en-US" dirty="0"/>
          </a:p>
        </p:txBody>
      </p:sp>
    </p:spTree>
    <p:extLst>
      <p:ext uri="{BB962C8B-B14F-4D97-AF65-F5344CB8AC3E}">
        <p14:creationId xmlns:p14="http://schemas.microsoft.com/office/powerpoint/2010/main" val="61823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3DEF47C1-64C1-8879-48A6-B32BCB30D4B6}"/>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sp>
        <p:nvSpPr>
          <p:cNvPr id="7" name="文字方塊 6">
            <a:extLst>
              <a:ext uri="{FF2B5EF4-FFF2-40B4-BE49-F238E27FC236}">
                <a16:creationId xmlns:a16="http://schemas.microsoft.com/office/drawing/2014/main" id="{A49DC690-D7CF-E4A1-C1C1-51A13474D04D}"/>
              </a:ext>
            </a:extLst>
          </p:cNvPr>
          <p:cNvSpPr txBox="1"/>
          <p:nvPr/>
        </p:nvSpPr>
        <p:spPr>
          <a:xfrm>
            <a:off x="467544" y="589157"/>
            <a:ext cx="6434137" cy="2585323"/>
          </a:xfrm>
          <a:prstGeom prst="rect">
            <a:avLst/>
          </a:prstGeom>
          <a:noFill/>
        </p:spPr>
        <p:txBody>
          <a:bodyPr wrap="square">
            <a:spAutoFit/>
          </a:bodyPr>
          <a:lstStyle/>
          <a:p>
            <a:r>
              <a:rPr lang="zh-TW" altLang="en-US" dirty="0"/>
              <a:t>在</a:t>
            </a:r>
            <a:r>
              <a:rPr lang="en-US" altLang="zh-TW" dirty="0"/>
              <a:t>MySQL 5.7 Command Line Client</a:t>
            </a:r>
            <a:r>
              <a:rPr lang="zh-TW" altLang="en-US" dirty="0"/>
              <a:t>內</a:t>
            </a:r>
            <a:r>
              <a:rPr lang="en-US" altLang="zh-TW" dirty="0"/>
              <a:t>:</a:t>
            </a:r>
          </a:p>
          <a:p>
            <a:r>
              <a:rPr lang="en-US" altLang="zh-TW" sz="1600" dirty="0"/>
              <a:t> use </a:t>
            </a:r>
            <a:r>
              <a:rPr lang="en-US" altLang="zh-TW" sz="1600" dirty="0" err="1"/>
              <a:t>cmuhch</a:t>
            </a:r>
            <a:r>
              <a:rPr lang="en-US" altLang="zh-TW" sz="1600" dirty="0"/>
              <a:t>;</a:t>
            </a:r>
          </a:p>
          <a:p>
            <a:r>
              <a:rPr lang="en-US" altLang="zh-TW" sz="1600" dirty="0"/>
              <a:t>SET NAMES 'utf8mb4' COLLATE 'utf8mb4_unicode_ci’;</a:t>
            </a:r>
          </a:p>
          <a:p>
            <a:endParaRPr lang="en-US" altLang="zh-TW" dirty="0"/>
          </a:p>
          <a:p>
            <a:r>
              <a:rPr lang="zh-TW" altLang="en-US" dirty="0"/>
              <a:t>在電腦管理內</a:t>
            </a:r>
            <a:r>
              <a:rPr lang="en-US" altLang="zh-TW" dirty="0"/>
              <a:t>, </a:t>
            </a:r>
            <a:r>
              <a:rPr lang="zh-TW" altLang="en-US" dirty="0"/>
              <a:t>服務進行</a:t>
            </a:r>
            <a:r>
              <a:rPr lang="en-US" altLang="zh-TW" dirty="0"/>
              <a:t>:</a:t>
            </a:r>
          </a:p>
          <a:p>
            <a:endParaRPr lang="en-US" altLang="zh-TW" dirty="0"/>
          </a:p>
          <a:p>
            <a:r>
              <a:rPr lang="en-US" altLang="zh-TW" b="0" i="0" dirty="0">
                <a:solidFill>
                  <a:srgbClr val="232629"/>
                </a:solidFill>
                <a:effectLst/>
                <a:latin typeface="inherit"/>
              </a:rPr>
              <a:t>restart MySQL57</a:t>
            </a:r>
          </a:p>
          <a:p>
            <a:endParaRPr lang="en-US" altLang="zh-TW" dirty="0"/>
          </a:p>
          <a:p>
            <a:endParaRPr lang="zh-TW" altLang="en-US" dirty="0"/>
          </a:p>
        </p:txBody>
      </p:sp>
      <p:pic>
        <p:nvPicPr>
          <p:cNvPr id="9" name="圖片 8">
            <a:extLst>
              <a:ext uri="{FF2B5EF4-FFF2-40B4-BE49-F238E27FC236}">
                <a16:creationId xmlns:a16="http://schemas.microsoft.com/office/drawing/2014/main" id="{10645C94-C6BC-D1FB-89F9-5B0EE4B0EAAC}"/>
              </a:ext>
            </a:extLst>
          </p:cNvPr>
          <p:cNvPicPr>
            <a:picLocks noChangeAspect="1"/>
          </p:cNvPicPr>
          <p:nvPr/>
        </p:nvPicPr>
        <p:blipFill>
          <a:blip r:embed="rId2"/>
          <a:stretch>
            <a:fillRect/>
          </a:stretch>
        </p:blipFill>
        <p:spPr>
          <a:xfrm>
            <a:off x="179512" y="2708920"/>
            <a:ext cx="9144000" cy="3684314"/>
          </a:xfrm>
          <a:prstGeom prst="rect">
            <a:avLst/>
          </a:prstGeom>
        </p:spPr>
      </p:pic>
      <p:sp>
        <p:nvSpPr>
          <p:cNvPr id="10" name="橢圓 9">
            <a:extLst>
              <a:ext uri="{FF2B5EF4-FFF2-40B4-BE49-F238E27FC236}">
                <a16:creationId xmlns:a16="http://schemas.microsoft.com/office/drawing/2014/main" id="{DF889D8F-61BC-2B61-378E-9119E81A741F}"/>
              </a:ext>
            </a:extLst>
          </p:cNvPr>
          <p:cNvSpPr/>
          <p:nvPr/>
        </p:nvSpPr>
        <p:spPr>
          <a:xfrm>
            <a:off x="35496" y="4869160"/>
            <a:ext cx="2952328" cy="79208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5628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7686</TotalTime>
  <Words>4624</Words>
  <Application>Microsoft Office PowerPoint</Application>
  <PresentationFormat>如螢幕大小 (4:3)</PresentationFormat>
  <Paragraphs>517</Paragraphs>
  <Slides>56</Slides>
  <Notes>0</Notes>
  <HiddenSlides>0</HiddenSlides>
  <MMClips>0</MMClips>
  <ScaleCrop>false</ScaleCrop>
  <HeadingPairs>
    <vt:vector size="6" baseType="variant">
      <vt:variant>
        <vt:lpstr>使用字型</vt:lpstr>
      </vt:variant>
      <vt:variant>
        <vt:i4>24</vt:i4>
      </vt:variant>
      <vt:variant>
        <vt:lpstr>佈景主題</vt:lpstr>
      </vt:variant>
      <vt:variant>
        <vt:i4>1</vt:i4>
      </vt:variant>
      <vt:variant>
        <vt:lpstr>投影片標題</vt:lpstr>
      </vt:variant>
      <vt:variant>
        <vt:i4>56</vt:i4>
      </vt:variant>
    </vt:vector>
  </HeadingPairs>
  <TitlesOfParts>
    <vt:vector size="81" baseType="lpstr">
      <vt:lpstr>-apple-system</vt:lpstr>
      <vt:lpstr>Arial Unicode MS</vt:lpstr>
      <vt:lpstr>charter</vt:lpstr>
      <vt:lpstr>Helvetica Neue</vt:lpstr>
      <vt:lpstr>inherit</vt:lpstr>
      <vt:lpstr>Menlo</vt:lpstr>
      <vt:lpstr>Microsoft JhengHei Light</vt:lpstr>
      <vt:lpstr>Microsoft YaHei</vt:lpstr>
      <vt:lpstr>montserrat-medium</vt:lpstr>
      <vt:lpstr>sohne</vt:lpstr>
      <vt:lpstr>ui-monospace</vt:lpstr>
      <vt:lpstr>ui-sans-serif</vt:lpstr>
      <vt:lpstr>微軟正黑體</vt:lpstr>
      <vt:lpstr>微軟正黑體 Light</vt:lpstr>
      <vt:lpstr>PMingLiU</vt:lpstr>
      <vt:lpstr>標楷體</vt:lpstr>
      <vt:lpstr>Arial</vt:lpstr>
      <vt:lpstr>Arial</vt:lpstr>
      <vt:lpstr>Calibri</vt:lpstr>
      <vt:lpstr>Consolas</vt:lpstr>
      <vt:lpstr>Lato</vt:lpstr>
      <vt:lpstr>Open Sans</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68</cp:revision>
  <dcterms:created xsi:type="dcterms:W3CDTF">2022-06-08T07:16:10Z</dcterms:created>
  <dcterms:modified xsi:type="dcterms:W3CDTF">2022-12-10T07:06:45Z</dcterms:modified>
</cp:coreProperties>
</file>